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307" r:id="rId6"/>
    <p:sldId id="288" r:id="rId7"/>
    <p:sldId id="305" r:id="rId8"/>
    <p:sldId id="315" r:id="rId9"/>
    <p:sldId id="289" r:id="rId10"/>
    <p:sldId id="290" r:id="rId11"/>
    <p:sldId id="312" r:id="rId12"/>
    <p:sldId id="292" r:id="rId13"/>
    <p:sldId id="313" r:id="rId14"/>
    <p:sldId id="291" r:id="rId15"/>
    <p:sldId id="306" r:id="rId16"/>
    <p:sldId id="294" r:id="rId17"/>
    <p:sldId id="295" r:id="rId18"/>
    <p:sldId id="296" r:id="rId19"/>
    <p:sldId id="297" r:id="rId20"/>
    <p:sldId id="311" r:id="rId21"/>
    <p:sldId id="308" r:id="rId22"/>
    <p:sldId id="309" r:id="rId23"/>
    <p:sldId id="310" r:id="rId24"/>
    <p:sldId id="302" r:id="rId25"/>
    <p:sldId id="304" r:id="rId26"/>
    <p:sldId id="317" r:id="rId27"/>
    <p:sldId id="301" r:id="rId28"/>
    <p:sldId id="316" r:id="rId29"/>
    <p:sldId id="303" r:id="rId30"/>
    <p:sldId id="299" r:id="rId31"/>
    <p:sldId id="300" r:id="rId32"/>
    <p:sldId id="314" r:id="rId33"/>
    <p:sldId id="285" r:id="rId34"/>
    <p:sldId id="286" r:id="rId35"/>
    <p:sldId id="287" r:id="rId36"/>
    <p:sldId id="293" r:id="rId37"/>
    <p:sldId id="283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3333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22" autoAdjust="0"/>
    <p:restoredTop sz="86368" autoAdjust="0"/>
  </p:normalViewPr>
  <p:slideViewPr>
    <p:cSldViewPr snapToGrid="0">
      <p:cViewPr varScale="1">
        <p:scale>
          <a:sx n="142" d="100"/>
          <a:sy n="142" d="100"/>
        </p:scale>
        <p:origin x="528" y="76"/>
      </p:cViewPr>
      <p:guideLst/>
    </p:cSldViewPr>
  </p:slideViewPr>
  <p:outlineViewPr>
    <p:cViewPr>
      <p:scale>
        <a:sx n="33" d="100"/>
        <a:sy n="33" d="100"/>
      </p:scale>
      <p:origin x="0" y="-540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28A62-6E64-4E14-8193-52CA89348CFC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697F7-2501-4179-B19F-513C4A434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74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71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Well, the 6SJ7GT only costs $11.00…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84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used 18FX6 for a headphone amp kit at </a:t>
            </a:r>
            <a:r>
              <a:rPr lang="en-US" dirty="0" err="1"/>
              <a:t>DIYAudio</a:t>
            </a:r>
            <a:r>
              <a:rPr lang="en-US" dirty="0"/>
              <a:t>. I bought several hundred for about $0.50 each.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58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10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5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69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03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Maybe useful for guitar effects, but probably not so much for hi-fi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45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449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seems like there could be other clever applications for these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822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94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142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Notice how the 6V on G3 “squares up” the curves.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6215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the ultimate </a:t>
            </a:r>
            <a:r>
              <a:rPr lang="en-US" dirty="0" err="1"/>
              <a:t>hifi</a:t>
            </a:r>
            <a:r>
              <a:rPr lang="en-US" dirty="0"/>
              <a:t> amp.  I designed it  for the beginner to be easy and cheap to build.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118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one needs further experimentation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859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443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126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157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glass is sealed to both sides of the grid disc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800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227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103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84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I’m sorry, but $400 for a 12AX7 or over $10k for a pair of EC8020 tubes? That is insane.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6428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189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884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47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305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just one example…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733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Makes a great SE driver. This one is for A2.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038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That’s the </a:t>
            </a:r>
            <a:r>
              <a:rPr lang="en-US"/>
              <a:t>6LY8 driving an RAF VT-62 (4304CB)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658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80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all know what diodes, triodes, tetrodes, and pentodes are. But there are tubes with more electrodes inside…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55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12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Unfortunately USPS lost the tubes I was going to test. But looking at the datasheet it may not be very useful.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40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65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6SA7 costs $3.00… And it’s lovely looking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697F7-2501-4179-B19F-513C4A434A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18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74CA0-D3E5-45DC-B298-38EA37EB65E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1CCF2-9B93-4696-AD19-89A62F8AE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6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74CA0-D3E5-45DC-B298-38EA37EB65E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1CCF2-9B93-4696-AD19-89A62F8AE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3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74CA0-D3E5-45DC-B298-38EA37EB65E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1CCF2-9B93-4696-AD19-89A62F8AE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8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74CA0-D3E5-45DC-B298-38EA37EB65E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1CCF2-9B93-4696-AD19-89A62F8AE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7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74CA0-D3E5-45DC-B298-38EA37EB65E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1CCF2-9B93-4696-AD19-89A62F8AE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1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74CA0-D3E5-45DC-B298-38EA37EB65E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1CCF2-9B93-4696-AD19-89A62F8AE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7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74CA0-D3E5-45DC-B298-38EA37EB65E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1CCF2-9B93-4696-AD19-89A62F8AE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74CA0-D3E5-45DC-B298-38EA37EB65E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1CCF2-9B93-4696-AD19-89A62F8AE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0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74CA0-D3E5-45DC-B298-38EA37EB65E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1CCF2-9B93-4696-AD19-89A62F8AE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8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74CA0-D3E5-45DC-B298-38EA37EB65E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1CCF2-9B93-4696-AD19-89A62F8AE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2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74CA0-D3E5-45DC-B298-38EA37EB65E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1CCF2-9B93-4696-AD19-89A62F8AE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4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6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53"/>
                    </a14:imgEffect>
                  </a14:imgLayer>
                </a14:imgProps>
              </a:ext>
            </a:extLst>
          </a:blip>
          <a:srcRect/>
          <a:stretch>
            <a:fillRect t="-103000" b="-10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74CA0-D3E5-45DC-B298-38EA37EB65E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1CCF2-9B93-4696-AD19-89A62F8AE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02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vinylsavor.blogspot.com/2020/06/tube-of-month-955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millett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eb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cuumtubes.ne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01D8-B3D6-475D-A404-38AE0DD018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Bahnschrift" panose="020B0502040204020203" pitchFamily="34" charset="0"/>
              </a:rPr>
              <a:t>Beyond Pentodes</a:t>
            </a:r>
            <a:br>
              <a:rPr lang="en-US" b="1" dirty="0">
                <a:latin typeface="Bahnschrift" panose="020B0502040204020203" pitchFamily="34" charset="0"/>
              </a:rPr>
            </a:br>
            <a:r>
              <a:rPr lang="en-US" sz="3200" b="1" dirty="0">
                <a:latin typeface="Bahnschrift" panose="020B0502040204020203" pitchFamily="34" charset="0"/>
              </a:rPr>
              <a:t>Audio use of odd tubes</a:t>
            </a:r>
            <a:endParaRPr lang="en-US" b="1" dirty="0">
              <a:latin typeface="Bahnschrift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35041-0D1C-4707-980E-328C027FDE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19575"/>
            <a:ext cx="9144000" cy="1038225"/>
          </a:xfrm>
        </p:spPr>
        <p:txBody>
          <a:bodyPr/>
          <a:lstStyle/>
          <a:p>
            <a:r>
              <a:rPr lang="en-US" dirty="0">
                <a:latin typeface="Bahnschrift" panose="020B0502040204020203" pitchFamily="34" charset="0"/>
              </a:rPr>
              <a:t>Pete Millett</a:t>
            </a:r>
          </a:p>
          <a:p>
            <a:r>
              <a:rPr lang="en-US" dirty="0">
                <a:latin typeface="Bahnschrift" panose="020B0502040204020203" pitchFamily="34" charset="0"/>
              </a:rPr>
              <a:t>ETF.24</a:t>
            </a:r>
          </a:p>
        </p:txBody>
      </p:sp>
    </p:spTree>
    <p:extLst>
      <p:ext uri="{BB962C8B-B14F-4D97-AF65-F5344CB8AC3E}">
        <p14:creationId xmlns:p14="http://schemas.microsoft.com/office/powerpoint/2010/main" val="55252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7B29-7526-43C1-AA8E-1C433F09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Pentagrid example: 6SA7 in triode mode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6B06-7184-469C-A12E-3DE6599DB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1180"/>
            <a:ext cx="10385612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The 6SA7 is an octal pentagrid converter. Connected with G2, G3, G4, and G5 connected to the plate, you get a decent low-mu triode with a gm of ~2.5 mA/V and a mu of 12.7</a:t>
            </a:r>
          </a:p>
          <a:p>
            <a:pPr marL="0" indent="0">
              <a:buNone/>
            </a:pPr>
            <a:endParaRPr lang="en-US" sz="2000" dirty="0">
              <a:latin typeface="Bahnschrift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586B5-7000-E704-7C8E-228558D31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646" y="2783540"/>
            <a:ext cx="3741081" cy="36287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18E038-2323-B3A5-E705-1497C1E67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281" y="2604247"/>
            <a:ext cx="2161119" cy="39071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5B0450-4A1F-56A5-9286-FA3430684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4322" y="2604247"/>
            <a:ext cx="1926585" cy="390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3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7B29-7526-43C1-AA8E-1C433F09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Pentagrid example: 6SA7 in pentode mode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6B06-7184-469C-A12E-3DE6599DB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1180"/>
            <a:ext cx="9686366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To act as a pentode, G2 and G4 are the screen grid, and G3 and G5 are the suppressor </a:t>
            </a:r>
          </a:p>
          <a:p>
            <a:r>
              <a:rPr lang="en-US" sz="2400" dirty="0">
                <a:latin typeface="Bahnschrift" panose="020B0502040204020203" pitchFamily="34" charset="0"/>
              </a:rPr>
              <a:t>This makes a pretty audio good pentode! Compare it to the ($100) WE310A:</a:t>
            </a:r>
            <a:endParaRPr lang="en-US" sz="2000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endParaRPr lang="en-US" sz="2000" dirty="0">
              <a:latin typeface="Bahnschrif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AAC771-513C-6679-CF4A-3862780C4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265" y="3065929"/>
            <a:ext cx="3541915" cy="33963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8D3C10-CCFE-8124-841A-D5AE68891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876" y="3114845"/>
            <a:ext cx="3806465" cy="334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7B29-7526-43C1-AA8E-1C433F09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Pentagrid example: 12BE6 or 18FX6 in triode mode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6B06-7184-469C-A12E-3DE6599DB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3250"/>
            <a:ext cx="10098741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The 12BE6 and 18FX6 are 7-pin-mini pentagrid converters. Connected with G2 and G4 connected to the plate, you get a medium-mu triode with a gm of ~4 mA/V and a mu of 18</a:t>
            </a:r>
            <a:endParaRPr lang="en-US" sz="2000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endParaRPr lang="en-US" sz="2000" dirty="0">
              <a:latin typeface="Bahnschrift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30EF45-7679-E58A-8001-33C5A22B6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801" y="2790128"/>
            <a:ext cx="6663327" cy="36263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5EAE0C-8FF6-3E29-EBED-877016C8B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839502"/>
            <a:ext cx="3697639" cy="357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2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7B29-7526-43C1-AA8E-1C433F09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Pentagrid example: 12BE6 in pentode mode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6B06-7184-469C-A12E-3DE6599DB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3250"/>
            <a:ext cx="9686366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G2 and G4 are the screen grid, and G3 and G5 are the suppressor</a:t>
            </a:r>
            <a:endParaRPr lang="en-US" sz="2000" dirty="0">
              <a:latin typeface="Bahnschrift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E264D4-FFAD-FC0D-19E6-6904FE814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744" y="2353236"/>
            <a:ext cx="4066890" cy="3841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7478F3-8AAE-9C96-4EEC-B6A9BC3FF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434" y="2411507"/>
            <a:ext cx="2522201" cy="349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7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7B29-7526-43C1-AA8E-1C433F09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Octodes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6B06-7184-469C-A12E-3DE6599DB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588" y="1408766"/>
            <a:ext cx="6670484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If you add one more suppressor grid to a heptode (for a total of 6 grids) you get an octode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These are also used as oscillator/mixers</a:t>
            </a:r>
          </a:p>
          <a:p>
            <a:r>
              <a:rPr lang="en-US" sz="2400" dirty="0">
                <a:latin typeface="Bahnschrift" panose="020B0502040204020203" pitchFamily="34" charset="0"/>
              </a:rPr>
              <a:t>These are pretty uncommon  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The US  7A8 and old EU EK3 are examples</a:t>
            </a:r>
          </a:p>
          <a:p>
            <a:r>
              <a:rPr lang="en-US" sz="2400" dirty="0">
                <a:latin typeface="Bahnschrift" panose="020B0502040204020203" pitchFamily="34" charset="0"/>
              </a:rPr>
              <a:t>The 7A8 triode connected (G2 – G6 connected to plate) is similar to the pentagrids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gm 1.1 mA/V, mu 5.2</a:t>
            </a:r>
            <a:endParaRPr lang="en-US" sz="2000" dirty="0">
              <a:latin typeface="Bahnschrif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88917B-8A4C-0101-20E6-FBBBCCFD6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16" y="4700309"/>
            <a:ext cx="2315055" cy="1568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858A9E-9752-98F9-838F-85E1369B3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798" y="4298514"/>
            <a:ext cx="2691156" cy="21316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112D54-0322-E974-0CC0-177C0CB3D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576" y="1413655"/>
            <a:ext cx="4261470" cy="403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7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7B29-7526-43C1-AA8E-1C433F09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Bahnschrift" panose="020B0502040204020203" pitchFamily="34" charset="0"/>
              </a:rPr>
              <a:t>Nonodes</a:t>
            </a:r>
            <a:r>
              <a:rPr lang="en-US" sz="3600" dirty="0">
                <a:latin typeface="Bahnschrift" panose="020B0502040204020203" pitchFamily="34" charset="0"/>
              </a:rPr>
              <a:t> (AKA </a:t>
            </a:r>
            <a:r>
              <a:rPr lang="en-US" sz="3600" dirty="0" err="1">
                <a:latin typeface="Bahnschrift" panose="020B0502040204020203" pitchFamily="34" charset="0"/>
              </a:rPr>
              <a:t>Ennodes</a:t>
            </a:r>
            <a:r>
              <a:rPr lang="en-US" sz="3600" dirty="0">
                <a:latin typeface="Bahnschrift" panose="020B0502040204020203" pitchFamily="34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6B06-7184-469C-A12E-3DE6599DB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588" y="1408766"/>
            <a:ext cx="6618565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A </a:t>
            </a:r>
            <a:r>
              <a:rPr lang="en-US" sz="2400" dirty="0" err="1">
                <a:latin typeface="Bahnschrift" panose="020B0502040204020203" pitchFamily="34" charset="0"/>
              </a:rPr>
              <a:t>nonode</a:t>
            </a:r>
            <a:r>
              <a:rPr lang="en-US" sz="2400" dirty="0">
                <a:latin typeface="Bahnschrift" panose="020B0502040204020203" pitchFamily="34" charset="0"/>
              </a:rPr>
              <a:t> (or </a:t>
            </a:r>
            <a:r>
              <a:rPr lang="en-US" sz="2400" dirty="0" err="1">
                <a:latin typeface="Bahnschrift" panose="020B0502040204020203" pitchFamily="34" charset="0"/>
              </a:rPr>
              <a:t>ennode</a:t>
            </a:r>
            <a:r>
              <a:rPr lang="en-US" sz="2400" dirty="0">
                <a:latin typeface="Bahnschrift" panose="020B0502040204020203" pitchFamily="34" charset="0"/>
              </a:rPr>
              <a:t>) has 7 grids (!)</a:t>
            </a:r>
          </a:p>
          <a:p>
            <a:r>
              <a:rPr lang="en-US" sz="2400" dirty="0">
                <a:latin typeface="Bahnschrift" panose="020B0502040204020203" pitchFamily="34" charset="0"/>
              </a:rPr>
              <a:t>These are uncommon. The EQ80 / 6BE7 is about the only example I could find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Several grids are connected together inside the tube</a:t>
            </a:r>
          </a:p>
          <a:p>
            <a:r>
              <a:rPr lang="en-US" sz="2400" dirty="0">
                <a:latin typeface="Bahnschrift" panose="020B0502040204020203" pitchFamily="34" charset="0"/>
              </a:rPr>
              <a:t>The EQ80 was used mostly as an FM detector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It makes a pretty good pentode with only 20V on the “screen”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Philips also published a circuit to use it as an audio amplifier</a:t>
            </a:r>
          </a:p>
          <a:p>
            <a:r>
              <a:rPr lang="en-US" sz="2400" dirty="0">
                <a:latin typeface="Bahnschrift" panose="020B0502040204020203" pitchFamily="34" charset="0"/>
              </a:rPr>
              <a:t>It is cheap</a:t>
            </a:r>
            <a:endParaRPr lang="en-US" sz="2000" dirty="0">
              <a:latin typeface="Bahnschrif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7F67F9-9492-4C56-8C87-783F197E8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222" y="684866"/>
            <a:ext cx="2486025" cy="2343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6F7003-793D-E46D-A3DD-07A92C0FC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7785" y="3247402"/>
            <a:ext cx="4302482" cy="31153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50202F-D372-4B4E-5B99-041CC387CB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2386" y="4325476"/>
            <a:ext cx="3089743" cy="20373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5B47A8-27B6-0E09-BF08-5A8746A6D2F0}"/>
              </a:ext>
            </a:extLst>
          </p:cNvPr>
          <p:cNvSpPr txBox="1"/>
          <p:nvPr/>
        </p:nvSpPr>
        <p:spPr>
          <a:xfrm>
            <a:off x="4684059" y="6403135"/>
            <a:ext cx="1680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Audio amp circuit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61703D-4599-F8AA-3CD6-3ADF180DDBD3}"/>
              </a:ext>
            </a:extLst>
          </p:cNvPr>
          <p:cNvSpPr txBox="1"/>
          <p:nvPr/>
        </p:nvSpPr>
        <p:spPr>
          <a:xfrm>
            <a:off x="8964705" y="6403135"/>
            <a:ext cx="1680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Pentode curves</a:t>
            </a:r>
          </a:p>
        </p:txBody>
      </p:sp>
    </p:spTree>
    <p:extLst>
      <p:ext uri="{BB962C8B-B14F-4D97-AF65-F5344CB8AC3E}">
        <p14:creationId xmlns:p14="http://schemas.microsoft.com/office/powerpoint/2010/main" val="44675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4046" y="284455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Bahnschrift" panose="020B0502040204020203" pitchFamily="34" charset="0"/>
              </a:rPr>
              <a:t>The really weird stuff</a:t>
            </a:r>
            <a:br>
              <a:rPr lang="en-US" b="1" dirty="0">
                <a:latin typeface="Bahnschrift" panose="020B0502040204020203" pitchFamily="34" charset="0"/>
              </a:rPr>
            </a:br>
            <a:r>
              <a:rPr lang="en-US" sz="3200" b="1" dirty="0">
                <a:latin typeface="Bahnschrift" panose="020B0502040204020203" pitchFamily="34" charset="0"/>
              </a:rPr>
              <a:t>Surprisingly, some are useful</a:t>
            </a:r>
            <a:endParaRPr lang="en-US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03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7B29-7526-43C1-AA8E-1C433F09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Gated beam discriminators (GBD)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6B06-7184-469C-A12E-3DE6599DB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6696"/>
            <a:ext cx="10636624" cy="2892674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The gated beam discriminator was designed to be a detector in FM radios 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It was also used in digital circuits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6BN6 and 6KS6 are examples</a:t>
            </a:r>
          </a:p>
          <a:p>
            <a:r>
              <a:rPr lang="en-US" sz="2400" dirty="0">
                <a:latin typeface="Bahnschrift" panose="020B0502040204020203" pitchFamily="34" charset="0"/>
              </a:rPr>
              <a:t>The plate curves are… curvy?</a:t>
            </a:r>
          </a:p>
          <a:p>
            <a:r>
              <a:rPr lang="en-US" sz="2400" dirty="0">
                <a:latin typeface="Bahnschrift" panose="020B0502040204020203" pitchFamily="34" charset="0"/>
              </a:rPr>
              <a:t>I used the 6BN6 GBD in the “magic box” I made to demo even and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latin typeface="Bahnschrift" panose="020B0502040204020203" pitchFamily="34" charset="0"/>
              </a:rPr>
              <a:t>  odd distortion at ETF.04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Varying the quadrature grid (G3) voltage changes the shape of the G1 curves</a:t>
            </a:r>
          </a:p>
          <a:p>
            <a:pPr marL="0" indent="0">
              <a:buNone/>
            </a:pPr>
            <a:endParaRPr lang="en-US" sz="2000" dirty="0">
              <a:latin typeface="Bahnschrift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7F3E19-8724-3B0C-3E70-AB9E76261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862" y="4048451"/>
            <a:ext cx="3648146" cy="24090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7C8220-458A-796F-42BA-BB7EABD6B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5558" r="8334" b="8890"/>
          <a:stretch>
            <a:fillRect/>
          </a:stretch>
        </p:blipFill>
        <p:spPr bwMode="auto">
          <a:xfrm>
            <a:off x="5454779" y="4319370"/>
            <a:ext cx="2715635" cy="1882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7265A6-C1C5-8E6A-EB6A-E04B29D84595}"/>
              </a:ext>
            </a:extLst>
          </p:cNvPr>
          <p:cNvSpPr txBox="1"/>
          <p:nvPr/>
        </p:nvSpPr>
        <p:spPr>
          <a:xfrm>
            <a:off x="2138082" y="6457467"/>
            <a:ext cx="2008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Quadrature characteristic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50CC06-A1F5-D7C7-1E3B-80F5F74369F5}"/>
              </a:ext>
            </a:extLst>
          </p:cNvPr>
          <p:cNvSpPr txBox="1"/>
          <p:nvPr/>
        </p:nvSpPr>
        <p:spPr>
          <a:xfrm>
            <a:off x="6351495" y="6318967"/>
            <a:ext cx="1680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GBD cross section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5A20D1-0859-A442-225A-9E0437B563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6077" y="1952952"/>
            <a:ext cx="1780945" cy="43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7B29-7526-43C1-AA8E-1C433F09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Beam deflection tubes / sheet beam tubes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6B06-7184-469C-A12E-3DE6599DB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9460"/>
            <a:ext cx="10926171" cy="229814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Beam deflection tubes (BDTs) form an electron beam that can be steered between two (or more) plates</a:t>
            </a:r>
          </a:p>
          <a:p>
            <a:r>
              <a:rPr lang="en-US" sz="2400" dirty="0">
                <a:latin typeface="Bahnschrift" panose="020B0502040204020203" pitchFamily="34" charset="0"/>
              </a:rPr>
              <a:t>The most common BDTs were used for SSB modulation (7360) and chroma demodulation in color TVs (6AR8/6JH8/6ME8)</a:t>
            </a:r>
          </a:p>
          <a:p>
            <a:r>
              <a:rPr lang="en-US" sz="2400" dirty="0">
                <a:latin typeface="Bahnschrift" panose="020B0502040204020203" pitchFamily="34" charset="0"/>
              </a:rPr>
              <a:t>It gets weirder from there… like the GE “</a:t>
            </a:r>
            <a:r>
              <a:rPr lang="en-US" sz="2400" dirty="0" err="1">
                <a:latin typeface="Bahnschrift" panose="020B0502040204020203" pitchFamily="34" charset="0"/>
              </a:rPr>
              <a:t>Phasitron</a:t>
            </a:r>
            <a:r>
              <a:rPr lang="en-US" sz="2400" dirty="0">
                <a:latin typeface="Bahnschrift" panose="020B0502040204020203" pitchFamily="34" charset="0"/>
              </a:rPr>
              <a:t>”, an early FM modulator that uses a magnetic field to modulate the phase of a VHF carrier</a:t>
            </a:r>
            <a:endParaRPr lang="en-US" sz="2000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endParaRPr lang="en-US" sz="2000" dirty="0">
              <a:latin typeface="Bahnschrif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32702D-3BA5-0412-72B8-E7ACFF31B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0" y="4092432"/>
            <a:ext cx="2250999" cy="2097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97CABC-59AE-BAAC-C416-10D24060E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48" y="4069974"/>
            <a:ext cx="5055102" cy="21420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B7A802-F47E-D172-543F-225189F0EC62}"/>
              </a:ext>
            </a:extLst>
          </p:cNvPr>
          <p:cNvSpPr txBox="1"/>
          <p:nvPr/>
        </p:nvSpPr>
        <p:spPr>
          <a:xfrm>
            <a:off x="2465294" y="6264728"/>
            <a:ext cx="1680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 </a:t>
            </a:r>
            <a:r>
              <a:rPr lang="en-US" sz="1200" dirty="0" err="1"/>
              <a:t>Phasitron</a:t>
            </a:r>
            <a:r>
              <a:rPr lang="en-US" sz="1200" dirty="0"/>
              <a:t> tube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0207C-D4B8-13C5-4497-00A3F9604CED}"/>
              </a:ext>
            </a:extLst>
          </p:cNvPr>
          <p:cNvSpPr txBox="1"/>
          <p:nvPr/>
        </p:nvSpPr>
        <p:spPr>
          <a:xfrm>
            <a:off x="7853081" y="6264728"/>
            <a:ext cx="1680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BDT cross sections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83386A-86A4-DD2A-93BF-F1046C486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285" y="4069974"/>
            <a:ext cx="2519255" cy="209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9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7B29-7526-43C1-AA8E-1C433F09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BDT audio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6B06-7184-469C-A12E-3DE6599DB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3249"/>
            <a:ext cx="10689610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The 6AR8 BDT actually has been used for some unique audio applications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JN Van </a:t>
            </a:r>
            <a:r>
              <a:rPr lang="en-US" sz="1600" dirty="0" err="1">
                <a:latin typeface="Bahnschrift" panose="020B0502040204020203" pitchFamily="34" charset="0"/>
              </a:rPr>
              <a:t>Scoyoc</a:t>
            </a:r>
            <a:r>
              <a:rPr lang="en-US" sz="1600" dirty="0">
                <a:latin typeface="Bahnschrift" panose="020B0502040204020203" pitchFamily="34" charset="0"/>
              </a:rPr>
              <a:t> published an article in 1959 suggesting audio applications of the 6AR8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You can make a variable gain amplifier by applying the audio input differentially to the deflectors 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Varying the G1 voltage varies the gain (Van </a:t>
            </a:r>
            <a:r>
              <a:rPr lang="en-US" sz="1600" dirty="0" err="1">
                <a:latin typeface="Bahnschrift" panose="020B0502040204020203" pitchFamily="34" charset="0"/>
              </a:rPr>
              <a:t>Scoyoc</a:t>
            </a:r>
            <a:r>
              <a:rPr lang="en-US" sz="1600" dirty="0">
                <a:latin typeface="Bahnschrift" panose="020B0502040204020203" pitchFamily="34" charset="0"/>
              </a:rPr>
              <a:t> claims over an 80dB range!)</a:t>
            </a:r>
          </a:p>
          <a:p>
            <a:pPr lvl="2"/>
            <a:r>
              <a:rPr lang="en-US" sz="1200" dirty="0">
                <a:latin typeface="Bahnschrift" panose="020B0502040204020203" pitchFamily="34" charset="0"/>
              </a:rPr>
              <a:t>In the curves below, see how the slope changes with varying G1 voltage?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Using that principal you can also make compressors with a BDT</a:t>
            </a:r>
          </a:p>
          <a:p>
            <a:pPr marL="0" indent="0">
              <a:buNone/>
            </a:pPr>
            <a:endParaRPr lang="en-US" sz="2000" dirty="0">
              <a:latin typeface="Bahnschrift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67CCC0-BA64-04CE-DFEA-A1648F8A5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130" y="3312459"/>
            <a:ext cx="4133824" cy="323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9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B255D-F9C7-4AFC-83BB-233ABC285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413D6-EFF1-4F4A-9B8D-DEF00A75B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ahnschrift" panose="020B0502040204020203" pitchFamily="34" charset="0"/>
              </a:rPr>
              <a:t>A little biography</a:t>
            </a:r>
          </a:p>
          <a:p>
            <a:r>
              <a:rPr lang="en-US" dirty="0">
                <a:latin typeface="Bahnschrift" panose="020B0502040204020203" pitchFamily="34" charset="0"/>
              </a:rPr>
              <a:t>Why would I use non-traditional audio tubes?</a:t>
            </a:r>
          </a:p>
          <a:p>
            <a:r>
              <a:rPr lang="en-US" dirty="0">
                <a:latin typeface="Bahnschrift" panose="020B0502040204020203" pitchFamily="34" charset="0"/>
              </a:rPr>
              <a:t>Beyond pentodes – heptodes, hexodes, </a:t>
            </a:r>
            <a:r>
              <a:rPr lang="en-US" dirty="0" err="1">
                <a:latin typeface="Bahnschrift" panose="020B0502040204020203" pitchFamily="34" charset="0"/>
              </a:rPr>
              <a:t>octodes</a:t>
            </a:r>
            <a:r>
              <a:rPr lang="en-US" dirty="0">
                <a:latin typeface="Bahnschrift" panose="020B0502040204020203" pitchFamily="34" charset="0"/>
              </a:rPr>
              <a:t>, </a:t>
            </a:r>
            <a:r>
              <a:rPr lang="en-US" dirty="0" err="1">
                <a:latin typeface="Bahnschrift" panose="020B0502040204020203" pitchFamily="34" charset="0"/>
              </a:rPr>
              <a:t>nonodes</a:t>
            </a:r>
            <a:endParaRPr lang="en-US" dirty="0">
              <a:latin typeface="Bahnschrift" panose="020B0502040204020203" pitchFamily="34" charset="0"/>
            </a:endParaRPr>
          </a:p>
          <a:p>
            <a:r>
              <a:rPr lang="en-US" dirty="0">
                <a:latin typeface="Bahnschrift" panose="020B0502040204020203" pitchFamily="34" charset="0"/>
              </a:rPr>
              <a:t>Weird tubes – gated beam discriminators, sheet beam tubes…</a:t>
            </a:r>
          </a:p>
          <a:p>
            <a:r>
              <a:rPr lang="en-US" dirty="0">
                <a:latin typeface="Bahnschrift" panose="020B0502040204020203" pitchFamily="34" charset="0"/>
              </a:rPr>
              <a:t>Odd high frequency triodes</a:t>
            </a:r>
          </a:p>
          <a:p>
            <a:r>
              <a:rPr lang="en-US" dirty="0">
                <a:latin typeface="Bahnschrift" panose="020B0502040204020203" pitchFamily="34" charset="0"/>
              </a:rPr>
              <a:t>Multi-element tubes</a:t>
            </a:r>
          </a:p>
          <a:p>
            <a:endParaRPr lang="en-US" dirty="0">
              <a:latin typeface="Bahnschrift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89AC4B-880D-5669-CF8E-709A814959FA}"/>
              </a:ext>
            </a:extLst>
          </p:cNvPr>
          <p:cNvSpPr txBox="1"/>
          <p:nvPr/>
        </p:nvSpPr>
        <p:spPr>
          <a:xfrm>
            <a:off x="999565" y="5508812"/>
            <a:ext cx="9699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 to many sources online, especially the Valve Museum – www.r-type.org</a:t>
            </a:r>
          </a:p>
        </p:txBody>
      </p:sp>
    </p:spTree>
    <p:extLst>
      <p:ext uri="{BB962C8B-B14F-4D97-AF65-F5344CB8AC3E}">
        <p14:creationId xmlns:p14="http://schemas.microsoft.com/office/powerpoint/2010/main" val="364181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7B29-7526-43C1-AA8E-1C433F09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Dual control pentodes (DCPs)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6B06-7184-469C-A12E-3DE6599DB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6696"/>
            <a:ext cx="11099043" cy="2109479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Dual control pentodes are pentodes where G3 is designed to be a control input, not just a suppressor grid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Dual control pentodes include 6DT6, 6HZ6, 6GY6, and 6GX6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These were primarily used as FM detectors in TVs</a:t>
            </a:r>
          </a:p>
          <a:p>
            <a:r>
              <a:rPr lang="en-US" sz="2400" dirty="0">
                <a:latin typeface="Bahnschrift" panose="020B0502040204020203" pitchFamily="34" charset="0"/>
              </a:rPr>
              <a:t>Providing a positive DC bias to G3 varies the characteristics of the pentode</a:t>
            </a:r>
          </a:p>
          <a:p>
            <a:pPr lvl="1"/>
            <a:r>
              <a:rPr lang="en-US" sz="1400" dirty="0">
                <a:latin typeface="Bahnschrift" panose="020B0502040204020203" pitchFamily="34" charset="0"/>
              </a:rPr>
              <a:t>You can “square up” the G1 pentode curves by finding the optimal G3 DC voltage</a:t>
            </a:r>
          </a:p>
          <a:p>
            <a:pPr lvl="1"/>
            <a:r>
              <a:rPr lang="en-US" sz="1400" dirty="0">
                <a:latin typeface="Bahnschrift" panose="020B0502040204020203" pitchFamily="34" charset="0"/>
              </a:rPr>
              <a:t>Here are G1 and G3 curves for the 6HZ6</a:t>
            </a:r>
          </a:p>
          <a:p>
            <a:pPr marL="0" indent="0">
              <a:buNone/>
            </a:pPr>
            <a:endParaRPr lang="en-US" sz="2000" dirty="0">
              <a:latin typeface="Bahnschrift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8EB37F-7F0C-EB03-13D2-7DF3CDE17607}"/>
              </a:ext>
            </a:extLst>
          </p:cNvPr>
          <p:cNvSpPr txBox="1"/>
          <p:nvPr/>
        </p:nvSpPr>
        <p:spPr>
          <a:xfrm>
            <a:off x="2469775" y="6354375"/>
            <a:ext cx="1680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G1 characteristic curves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3097CA-606D-F174-0D0E-43E18CEA78EF}"/>
              </a:ext>
            </a:extLst>
          </p:cNvPr>
          <p:cNvSpPr txBox="1"/>
          <p:nvPr/>
        </p:nvSpPr>
        <p:spPr>
          <a:xfrm>
            <a:off x="7458632" y="6354372"/>
            <a:ext cx="1680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G3 characteristic curves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54FDE9-FDCC-C87E-C0D9-2C7D81FE3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335" y="3578157"/>
            <a:ext cx="3207680" cy="2734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36DE96-84A8-607E-A9DB-670C81222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964" y="3743140"/>
            <a:ext cx="3166223" cy="256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7B29-7526-43C1-AA8E-1C433F09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Details: the 6HZ6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6B06-7184-469C-A12E-3DE6599DB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6696"/>
            <a:ext cx="11099043" cy="2109479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6HZ6 is a typical dual control pentode designed for FM sound detector use</a:t>
            </a:r>
            <a:endParaRPr lang="en-US" sz="1600" dirty="0">
              <a:latin typeface="Bahnschrift" panose="020B0502040204020203" pitchFamily="34" charset="0"/>
            </a:endParaRPr>
          </a:p>
          <a:p>
            <a:r>
              <a:rPr lang="en-US" sz="2400" dirty="0">
                <a:latin typeface="Bahnschrift" panose="020B0502040204020203" pitchFamily="34" charset="0"/>
              </a:rPr>
              <a:t>The 6HZ6 sells for $0.75 and can make a fine audio tube</a:t>
            </a:r>
          </a:p>
          <a:p>
            <a:r>
              <a:rPr lang="en-US" sz="2400" dirty="0">
                <a:latin typeface="Bahnschrift" panose="020B0502040204020203" pitchFamily="34" charset="0"/>
              </a:rPr>
              <a:t>As a pentode, with G3=6V, it’s quite linear</a:t>
            </a:r>
          </a:p>
          <a:p>
            <a:pPr lvl="1"/>
            <a:r>
              <a:rPr lang="en-US" sz="1700" dirty="0">
                <a:latin typeface="Bahnschrift" panose="020B0502040204020203" pitchFamily="34" charset="0"/>
              </a:rPr>
              <a:t>With a 47k load, you get a gain of 200 </a:t>
            </a:r>
            <a:r>
              <a:rPr lang="en-US" sz="2400" dirty="0">
                <a:latin typeface="Bahnschrift" panose="020B0502040204020203" pitchFamily="34" charset="0"/>
              </a:rPr>
              <a:t>Triode connected (all grids to plate), it has a gm of 7mA/V, </a:t>
            </a:r>
            <a:r>
              <a:rPr lang="en-US" sz="2400" dirty="0" err="1">
                <a:latin typeface="Bahnschrift" panose="020B0502040204020203" pitchFamily="34" charset="0"/>
              </a:rPr>
              <a:t>rp</a:t>
            </a:r>
            <a:r>
              <a:rPr lang="en-US" sz="2400" dirty="0">
                <a:latin typeface="Bahnschrift" panose="020B0502040204020203" pitchFamily="34" charset="0"/>
              </a:rPr>
              <a:t> of 7k, and mu of 52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With a 47k load, you can get a gain around 48</a:t>
            </a:r>
          </a:p>
          <a:p>
            <a:pPr marL="0" indent="0">
              <a:buNone/>
            </a:pPr>
            <a:endParaRPr lang="en-US" sz="2000" dirty="0">
              <a:latin typeface="Bahnschrift" panose="020B05020402040202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2A3E23F-F8E1-9F70-5553-0862F517F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15" y="3802272"/>
            <a:ext cx="2875592" cy="27252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DD5811-BBE0-B189-20EF-5538EB8EA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859" y="3802272"/>
            <a:ext cx="2862658" cy="27717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5672E25-59E8-CBA5-7193-A9A89E81E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9415" y="3772134"/>
            <a:ext cx="2838365" cy="272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2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7B29-7526-43C1-AA8E-1C433F09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DCP plus audio output pentode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6B06-7184-469C-A12E-3DE6599DB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26696"/>
            <a:ext cx="5155213" cy="499651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DCPs were also made integrated with an audio output stage in a </a:t>
            </a:r>
            <a:r>
              <a:rPr lang="en-US" sz="2400" dirty="0" err="1">
                <a:latin typeface="Bahnschrift" panose="020B0502040204020203" pitchFamily="34" charset="0"/>
              </a:rPr>
              <a:t>compactron</a:t>
            </a:r>
            <a:r>
              <a:rPr lang="en-US" sz="2400" dirty="0">
                <a:latin typeface="Bahnschrift" panose="020B0502040204020203" pitchFamily="34" charset="0"/>
              </a:rPr>
              <a:t> envelope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They were designed to serve as a quadrature detector plus audio power amp in FM radios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These tubes can make nice single-tube audio amplifiers, using the DCP as a regular pentode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Types include 6AD10, 6AL11, 6BF11, and 6T10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I used the 6T10 in “the mighty midget” amp (</a:t>
            </a:r>
            <a:r>
              <a:rPr lang="en-US" sz="1600" dirty="0" err="1">
                <a:latin typeface="Bahnschrift" panose="020B0502040204020203" pitchFamily="34" charset="0"/>
              </a:rPr>
              <a:t>audioXpress</a:t>
            </a:r>
            <a:r>
              <a:rPr lang="en-US" sz="1600" dirty="0">
                <a:latin typeface="Bahnschrift" panose="020B0502040204020203" pitchFamily="34" charset="0"/>
              </a:rPr>
              <a:t> 5/2008) – the pentode is rated for 10 watts plate dissipation, and 4.2 watts out in single-ended A1 audio amplifier use</a:t>
            </a:r>
          </a:p>
          <a:p>
            <a:pPr lvl="2"/>
            <a:r>
              <a:rPr lang="en-US" sz="1200" dirty="0">
                <a:latin typeface="Bahnschrift" panose="020B0502040204020203" pitchFamily="34" charset="0"/>
              </a:rPr>
              <a:t>Note +5.6V on G3 of the DCP</a:t>
            </a:r>
          </a:p>
          <a:p>
            <a:pPr marL="0" indent="0">
              <a:buNone/>
            </a:pPr>
            <a:endParaRPr lang="en-US" sz="2000" dirty="0">
              <a:latin typeface="Bahnschrift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2A5233-4986-39E8-F9D9-49A54CEE1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587" y="1426696"/>
            <a:ext cx="5630341" cy="41583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E734E0-9FB0-87EB-E559-5D7A7CC6B0F3}"/>
              </a:ext>
            </a:extLst>
          </p:cNvPr>
          <p:cNvSpPr txBox="1"/>
          <p:nvPr/>
        </p:nvSpPr>
        <p:spPr>
          <a:xfrm>
            <a:off x="8023409" y="5717880"/>
            <a:ext cx="20618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“Mighty midget” schematic</a:t>
            </a:r>
          </a:p>
        </p:txBody>
      </p:sp>
    </p:spTree>
    <p:extLst>
      <p:ext uri="{BB962C8B-B14F-4D97-AF65-F5344CB8AC3E}">
        <p14:creationId xmlns:p14="http://schemas.microsoft.com/office/powerpoint/2010/main" val="364300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7B29-7526-43C1-AA8E-1C433F09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Twin DCP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6B06-7184-469C-A12E-3DE6599DB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6695"/>
            <a:ext cx="11099043" cy="2903258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>
                <a:latin typeface="Bahnschrift" panose="020B0502040204020203" pitchFamily="34" charset="0"/>
              </a:rPr>
              <a:t>The twin DCP tube puts two DCPs together, sharing the cathode, G1, and G2, with separate G3 and plate</a:t>
            </a:r>
          </a:p>
          <a:p>
            <a:r>
              <a:rPr lang="en-US" sz="2600" dirty="0">
                <a:latin typeface="Bahnschrift" panose="020B0502040204020203" pitchFamily="34" charset="0"/>
              </a:rPr>
              <a:t>These were used as color demodulators in TV</a:t>
            </a:r>
          </a:p>
          <a:p>
            <a:r>
              <a:rPr lang="en-US" dirty="0">
                <a:latin typeface="Bahnschrift" panose="020B0502040204020203" pitchFamily="34" charset="0"/>
              </a:rPr>
              <a:t>Audio uses of these was proposed back in 2003</a:t>
            </a:r>
          </a:p>
          <a:p>
            <a:pPr lvl="1"/>
            <a:r>
              <a:rPr lang="en-US" sz="1700" dirty="0">
                <a:latin typeface="Bahnschrift" panose="020B0502040204020203" pitchFamily="34" charset="0"/>
              </a:rPr>
              <a:t>Morgan suggested that it might be a good CCS for a pair of cathode followers</a:t>
            </a:r>
          </a:p>
          <a:p>
            <a:pPr lvl="1"/>
            <a:r>
              <a:rPr lang="en-US" sz="1700" dirty="0">
                <a:latin typeface="Bahnschrift" panose="020B0502040204020203" pitchFamily="34" charset="0"/>
              </a:rPr>
              <a:t>Biasing up the G3s and connecting the plates together should make a good pentode </a:t>
            </a:r>
          </a:p>
          <a:p>
            <a:r>
              <a:rPr lang="en-US" sz="2600" dirty="0">
                <a:latin typeface="Bahnschrift" panose="020B0502040204020203" pitchFamily="34" charset="0"/>
              </a:rPr>
              <a:t>Like a single DCP, biasing up G3 “squares up” the pentode curves</a:t>
            </a:r>
          </a:p>
          <a:p>
            <a:r>
              <a:rPr lang="en-US" sz="2600" dirty="0">
                <a:latin typeface="Bahnschrift" panose="020B0502040204020203" pitchFamily="34" charset="0"/>
              </a:rPr>
              <a:t>Types include 6LE8, 6KF8/6BU8/6HS8, and 6GS8</a:t>
            </a:r>
          </a:p>
          <a:p>
            <a:pPr lvl="1"/>
            <a:r>
              <a:rPr lang="en-US" sz="1700" dirty="0">
                <a:latin typeface="Bahnschrift" panose="020B0502040204020203" pitchFamily="34" charset="0"/>
              </a:rPr>
              <a:t>Also twin DCP plus a triode: 6BA11 and a dual DCP: 6BV11</a:t>
            </a:r>
          </a:p>
          <a:p>
            <a:pPr marL="0" indent="0">
              <a:buNone/>
            </a:pPr>
            <a:endParaRPr lang="en-US" sz="2000" dirty="0">
              <a:latin typeface="Bahnschrif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C4CD39-FA30-6BF6-F6FE-34984FADA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257" y="4516622"/>
            <a:ext cx="1757363" cy="1685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13E48D-D783-AA95-C0F0-DFAD1CBC4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294" y="4278030"/>
            <a:ext cx="1754783" cy="20590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993DE7-FFF9-5612-49F3-23841DFD080C}"/>
              </a:ext>
            </a:extLst>
          </p:cNvPr>
          <p:cNvSpPr txBox="1"/>
          <p:nvPr/>
        </p:nvSpPr>
        <p:spPr>
          <a:xfrm>
            <a:off x="2738713" y="6299932"/>
            <a:ext cx="1680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6LE8 pinout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CDB241-C6CF-9AA6-B672-8276A5866DF5}"/>
              </a:ext>
            </a:extLst>
          </p:cNvPr>
          <p:cNvSpPr txBox="1"/>
          <p:nvPr/>
        </p:nvSpPr>
        <p:spPr>
          <a:xfrm>
            <a:off x="6494940" y="6337111"/>
            <a:ext cx="1680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Twin DCP cross section</a:t>
            </a:r>
          </a:p>
        </p:txBody>
      </p:sp>
    </p:spTree>
    <p:extLst>
      <p:ext uri="{BB962C8B-B14F-4D97-AF65-F5344CB8AC3E}">
        <p14:creationId xmlns:p14="http://schemas.microsoft.com/office/powerpoint/2010/main" val="349052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4046" y="284455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Bahnschrift" panose="020B0502040204020203" pitchFamily="34" charset="0"/>
              </a:rPr>
              <a:t>Acorn, disc seal, and planar triodes</a:t>
            </a:r>
            <a:br>
              <a:rPr lang="en-US" b="1" dirty="0">
                <a:latin typeface="Bahnschrift" panose="020B0502040204020203" pitchFamily="34" charset="0"/>
              </a:rPr>
            </a:br>
            <a:r>
              <a:rPr lang="en-US" sz="3200" b="1" dirty="0">
                <a:latin typeface="Bahnschrift" panose="020B0502040204020203" pitchFamily="34" charset="0"/>
              </a:rPr>
              <a:t>High technology for the space age</a:t>
            </a:r>
            <a:endParaRPr lang="en-US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85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7B29-7526-43C1-AA8E-1C433F09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Acorn tubes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6B06-7184-469C-A12E-3DE6599DB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1872"/>
            <a:ext cx="10771497" cy="24550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Acorn tubes are small glass tubes with a conventional structure inside</a:t>
            </a:r>
          </a:p>
          <a:p>
            <a:r>
              <a:rPr lang="en-US" sz="2400" dirty="0">
                <a:latin typeface="Bahnschrift" panose="020B0502040204020203" pitchFamily="34" charset="0"/>
              </a:rPr>
              <a:t>There are acorn triodes and pentodes – types 954 through 959 are acorns</a:t>
            </a:r>
          </a:p>
          <a:p>
            <a:r>
              <a:rPr lang="en-US" sz="2400" dirty="0">
                <a:latin typeface="Bahnschrift" panose="020B0502040204020203" pitchFamily="34" charset="0"/>
              </a:rPr>
              <a:t>The 958 is a very linear DHT acorn</a:t>
            </a:r>
          </a:p>
          <a:p>
            <a:r>
              <a:rPr lang="en-US" sz="2400" dirty="0">
                <a:latin typeface="Bahnschrift" panose="020B0502040204020203" pitchFamily="34" charset="0"/>
              </a:rPr>
              <a:t>They do take a strange socket – they are available, but cost more than some of the tubes</a:t>
            </a:r>
          </a:p>
          <a:p>
            <a:pPr marL="0" indent="0">
              <a:buNone/>
            </a:pPr>
            <a:endParaRPr lang="en-US" sz="2000" dirty="0">
              <a:latin typeface="Bahnschrif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56BC66-0096-A26F-BFE5-2957D7C1A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70" y="3836895"/>
            <a:ext cx="3124344" cy="21022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6975BD-6F66-77B7-4E63-58A3460FD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50" y="3768133"/>
            <a:ext cx="2917377" cy="217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6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7B29-7526-43C1-AA8E-1C433F09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Acorn tube example: 955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6B06-7184-469C-A12E-3DE6599DB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4300"/>
            <a:ext cx="11099043" cy="234268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The 955 is a common IDHT acorn tube that is actually quite good for audio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The gm is around 2.2mA/V and mu of 25, which is quite flat over current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300V P-P out and a gain of 21 with a 47k load, at 250V 7mA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 It’s cheap, around €4.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This appears to be the same tube inside as the 9002 (in 7-pin-mini – it’s also pretty cheap)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Thomas Mayer did a nice writeup on the 955</a:t>
            </a:r>
          </a:p>
          <a:p>
            <a:pPr lvl="2"/>
            <a:r>
              <a:rPr lang="en-US" sz="1600" dirty="0">
                <a:latin typeface="Bahnschrift" panose="020B0502040204020203" pitchFamily="34" charset="0"/>
                <a:hlinkClick r:id="rId3"/>
              </a:rPr>
              <a:t>http://vinylsavor.blogspot.com/2020/06/tube-of-month-955.html</a:t>
            </a:r>
            <a:endParaRPr lang="en-US" sz="1600" dirty="0">
              <a:latin typeface="Bahnschrift" panose="020B0502040204020203" pitchFamily="34" charset="0"/>
            </a:endParaRPr>
          </a:p>
          <a:p>
            <a:pPr marL="914400" lvl="2" indent="0">
              <a:buNone/>
            </a:pPr>
            <a:endParaRPr lang="en-US" sz="1600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endParaRPr lang="en-US" sz="2000" dirty="0">
              <a:latin typeface="Bahnschrif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EE3CEA-2CEB-7F25-767F-586BE784E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139" y="3988131"/>
            <a:ext cx="2659109" cy="22496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9FFCCA-A80E-4C89-EC62-25ADCB2AC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3647" y="3895057"/>
            <a:ext cx="2258826" cy="2342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0EA55B-4F05-58CC-96C5-CA91F019D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2424" y="3025588"/>
            <a:ext cx="3371261" cy="31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1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7B29-7526-43C1-AA8E-1C433F09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Pencil tubes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6B06-7184-469C-A12E-3DE6599DB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4300"/>
            <a:ext cx="11099043" cy="210947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A “disc seal” triode, the “pencil” tube is, well, shaped like a pencil. The filament comes out the two pins at the bottom, the plate is the cylinder at the top, and the grid (connected to the disc) is a screen between the cathode and plate.</a:t>
            </a:r>
          </a:p>
          <a:p>
            <a:r>
              <a:rPr lang="en-US" sz="2400" dirty="0">
                <a:latin typeface="Bahnschrift" panose="020B0502040204020203" pitchFamily="34" charset="0"/>
              </a:rPr>
              <a:t>The 5876 is typical, with a gm of 6.5mA/V and a mu of 56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Also a class-C RF tube…</a:t>
            </a:r>
          </a:p>
          <a:p>
            <a:pPr marL="0" indent="0">
              <a:buNone/>
            </a:pPr>
            <a:endParaRPr lang="en-US" sz="2000" dirty="0">
              <a:latin typeface="Bahnschrift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4AF703-6D26-3784-9C8C-3C2C56FBD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741" y="3469790"/>
            <a:ext cx="3329553" cy="28394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5D8AD8-29F9-EC18-22CD-F31E1E950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349" y="3469790"/>
            <a:ext cx="4123522" cy="283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7B29-7526-43C1-AA8E-1C433F09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Pencil tube example: 4042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6B06-7184-469C-A12E-3DE6599DB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4300"/>
            <a:ext cx="11099043" cy="210947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The 4042 is a selected 5675 that was used in HP test equipment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It’s a 5 watt medium mu triode – gm of 6.2 mA/V and mu of 20 (I measured 6.8 and 16)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With a 10k load, 200V </a:t>
            </a:r>
            <a:r>
              <a:rPr lang="en-US" sz="1600" dirty="0" err="1">
                <a:latin typeface="Bahnschrift" panose="020B0502040204020203" pitchFamily="34" charset="0"/>
              </a:rPr>
              <a:t>Vp</a:t>
            </a:r>
            <a:r>
              <a:rPr lang="en-US" sz="1600" dirty="0">
                <a:latin typeface="Bahnschrift" panose="020B0502040204020203" pitchFamily="34" charset="0"/>
              </a:rPr>
              <a:t> and -5V Vg, gain of 15 and max out of 150V P-P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These sell for between $5 and $20</a:t>
            </a:r>
          </a:p>
          <a:p>
            <a:pPr marL="0" indent="0">
              <a:buNone/>
            </a:pPr>
            <a:endParaRPr lang="en-US" sz="2000" dirty="0">
              <a:latin typeface="Bahnschrift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06ED07-B7E5-1823-D053-4C29A7B33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177" y="2952949"/>
            <a:ext cx="3562239" cy="3396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71448C-EE8D-8603-69EC-5B6434C97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588946"/>
            <a:ext cx="3883588" cy="230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2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7B29-7526-43C1-AA8E-1C433F09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Planar triodes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6B06-7184-469C-A12E-3DE6599DB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6001"/>
            <a:ext cx="7200332" cy="4128821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The quest for UHF and microwave radio led to some really odd triodes</a:t>
            </a:r>
          </a:p>
          <a:p>
            <a:r>
              <a:rPr lang="en-US" sz="2400" dirty="0">
                <a:latin typeface="Bahnschrift" panose="020B0502040204020203" pitchFamily="34" charset="0"/>
              </a:rPr>
              <a:t>Many of these triodes have a planar structure, as opposed to the concentric structure that other tubes use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The grid structure is a flat array of tiny wires or a thin sheet of perforated metal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The plate is a flat plate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This construction allows very tight spacings and low parasitic inductances</a:t>
            </a:r>
          </a:p>
          <a:p>
            <a:r>
              <a:rPr lang="en-US" sz="2400" dirty="0">
                <a:latin typeface="Bahnschrift" panose="020B0502040204020203" pitchFamily="34" charset="0"/>
              </a:rPr>
              <a:t>These tubes are not always inexpensive, but they are interesting nonetheless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Some have amazing characteristics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F95C61-E619-341C-E290-D3DFA7DCE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083" y="1778758"/>
            <a:ext cx="3124373" cy="382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7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0C019-88AD-468F-8FE5-425997327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Biography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5F6EB-27B9-4E71-8B5D-CDFC06123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415" y="1536202"/>
            <a:ext cx="5463923" cy="4858019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Bahnschrift" panose="020B0502040204020203" pitchFamily="34" charset="0"/>
              </a:rPr>
              <a:t>I’ve been coming to ETF since 2003</a:t>
            </a:r>
          </a:p>
          <a:p>
            <a:r>
              <a:rPr lang="en-US" dirty="0">
                <a:latin typeface="Bahnschrift" panose="020B0502040204020203" pitchFamily="34" charset="0"/>
              </a:rPr>
              <a:t>I’ve been an Electrical Engineer for almost 40 years, live in Austin, TX and work from a lab in my home</a:t>
            </a:r>
          </a:p>
          <a:p>
            <a:r>
              <a:rPr lang="en-US" dirty="0">
                <a:latin typeface="Bahnschrift" panose="020B0502040204020203" pitchFamily="34" charset="0"/>
              </a:rPr>
              <a:t>I was a board level hardware guy in consumer and computers, but I’ve spent the last 20 years working for semiconductor companies </a:t>
            </a:r>
          </a:p>
          <a:p>
            <a:r>
              <a:rPr lang="en-US" dirty="0">
                <a:latin typeface="Bahnschrift" panose="020B0502040204020203" pitchFamily="34" charset="0"/>
              </a:rPr>
              <a:t>Have a hobby business doing DIY audio stuff</a:t>
            </a:r>
          </a:p>
          <a:p>
            <a:endParaRPr lang="en-US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en-US" dirty="0">
                <a:latin typeface="Bahnschrift" panose="020B0502040204020203" pitchFamily="34" charset="0"/>
                <a:hlinkClick r:id="rId3"/>
              </a:rPr>
              <a:t>www.pmillett.com</a:t>
            </a:r>
            <a:endParaRPr lang="en-US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en-US" dirty="0">
                <a:latin typeface="Bahnschrift" panose="020B0502040204020203" pitchFamily="34" charset="0"/>
              </a:rPr>
              <a:t>pmillett@hotmail.com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D7B175-513B-540D-CF0B-CD85F14A1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123" y="1638026"/>
            <a:ext cx="5530256" cy="414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6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7B29-7526-43C1-AA8E-1C433F09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Lighthouse tubes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6B06-7184-469C-A12E-3DE6599DB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1082"/>
            <a:ext cx="11099043" cy="2109479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The lighthouse tube is an early example of a planar triode </a:t>
            </a:r>
          </a:p>
          <a:p>
            <a:r>
              <a:rPr lang="en-US" sz="2400" dirty="0">
                <a:latin typeface="Bahnschrift" panose="020B0502040204020203" pitchFamily="34" charset="0"/>
              </a:rPr>
              <a:t>The 100 watt 2C39 is quite common, with a gm of 24.8mA/V and mu of 95</a:t>
            </a:r>
          </a:p>
          <a:p>
            <a:r>
              <a:rPr lang="en-US" sz="2400" dirty="0">
                <a:latin typeface="Bahnschrift" panose="020B0502040204020203" pitchFamily="34" charset="0"/>
              </a:rPr>
              <a:t>Other 2Cxx tubes are similar, with different gm and mu</a:t>
            </a:r>
          </a:p>
          <a:p>
            <a:r>
              <a:rPr lang="en-US" sz="2400" dirty="0">
                <a:latin typeface="Bahnschrift" panose="020B0502040204020203" pitchFamily="34" charset="0"/>
              </a:rPr>
              <a:t>Since most were intended for class-C RF use, most of these are maybe not so useful for audio…</a:t>
            </a:r>
            <a:endParaRPr lang="en-US" sz="2000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endParaRPr lang="en-US" sz="2000" dirty="0">
              <a:latin typeface="Bahnschrif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1595E4-BFFA-DAAD-135C-2DDEFA419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804" y="3797807"/>
            <a:ext cx="3883197" cy="26551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1690BA-5531-6C90-A128-65FEFA09B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105" y="3456613"/>
            <a:ext cx="2266127" cy="299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5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7B29-7526-43C1-AA8E-1C433F09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Metal / ceramic triodes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6B06-7184-469C-A12E-3DE6599DB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212"/>
            <a:ext cx="10639568" cy="245578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Planar triodes can also be constructed using ceramic and metal</a:t>
            </a:r>
          </a:p>
          <a:p>
            <a:pPr lvl="1"/>
            <a:r>
              <a:rPr lang="en-US" sz="1700" dirty="0">
                <a:latin typeface="Bahnschrift" panose="020B0502040204020203" pitchFamily="34" charset="0"/>
              </a:rPr>
              <a:t>These are recent developments from the mid-late 1960s  through the 1980s</a:t>
            </a:r>
          </a:p>
          <a:p>
            <a:r>
              <a:rPr lang="en-US" sz="2400" dirty="0">
                <a:latin typeface="Bahnschrift" panose="020B0502040204020203" pitchFamily="34" charset="0"/>
              </a:rPr>
              <a:t>Some can be soldered directly into a PCB</a:t>
            </a:r>
          </a:p>
          <a:p>
            <a:pPr lvl="1"/>
            <a:r>
              <a:rPr lang="en-US" sz="1700" dirty="0">
                <a:latin typeface="Bahnschrift" panose="020B0502040204020203" pitchFamily="34" charset="0"/>
              </a:rPr>
              <a:t>Many are medium mu, high gm, and could be useful in audio</a:t>
            </a:r>
          </a:p>
          <a:p>
            <a:pPr lvl="1"/>
            <a:r>
              <a:rPr lang="en-US" sz="1700" dirty="0">
                <a:latin typeface="Bahnschrift" panose="020B0502040204020203" pitchFamily="34" charset="0"/>
              </a:rPr>
              <a:t>These include 7625, 7296, 7462, 7720, </a:t>
            </a:r>
          </a:p>
          <a:p>
            <a:pPr lvl="1"/>
            <a:r>
              <a:rPr lang="en-US" sz="1700" dirty="0">
                <a:latin typeface="Bahnschrift" panose="020B0502040204020203" pitchFamily="34" charset="0"/>
              </a:rPr>
              <a:t>7296, 7588, 8081, 8082 and 8083 can be mounted on a heatsink</a:t>
            </a:r>
          </a:p>
          <a:p>
            <a:pPr lvl="2"/>
            <a:r>
              <a:rPr lang="en-US" sz="1300" dirty="0">
                <a:latin typeface="Bahnschrift" panose="020B0502040204020203" pitchFamily="34" charset="0"/>
              </a:rPr>
              <a:t>7588 has a gm of 45 mA/V and a mu of 175!</a:t>
            </a:r>
          </a:p>
          <a:p>
            <a:r>
              <a:rPr lang="en-US" sz="2400" dirty="0">
                <a:latin typeface="Bahnschrift" panose="020B0502040204020203" pitchFamily="34" charset="0"/>
              </a:rPr>
              <a:t>Some of these are expensive, some are not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EB1048-D447-5608-92EA-B5AB679C3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305" y="3709781"/>
            <a:ext cx="3454400" cy="2590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96AD85-B728-8D97-DF1C-1116610C8B35}"/>
              </a:ext>
            </a:extLst>
          </p:cNvPr>
          <p:cNvSpPr txBox="1"/>
          <p:nvPr/>
        </p:nvSpPr>
        <p:spPr>
          <a:xfrm>
            <a:off x="2419163" y="6391888"/>
            <a:ext cx="1407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8082 tube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A600A6-6E3B-460D-58D0-D2BED460BB33}"/>
              </a:ext>
            </a:extLst>
          </p:cNvPr>
          <p:cNvSpPr txBox="1"/>
          <p:nvPr/>
        </p:nvSpPr>
        <p:spPr>
          <a:xfrm>
            <a:off x="9277367" y="6354375"/>
            <a:ext cx="1353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7625 tube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3119A0-9099-C213-9454-565A673A33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16"/>
          <a:stretch/>
        </p:blipFill>
        <p:spPr>
          <a:xfrm>
            <a:off x="1554827" y="3978781"/>
            <a:ext cx="2877671" cy="23563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06810F-A47B-5858-864F-A08967505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6217" y="4372202"/>
            <a:ext cx="1409063" cy="17161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C66FE4-6A3F-941F-AABF-AB3A58B9D3B5}"/>
              </a:ext>
            </a:extLst>
          </p:cNvPr>
          <p:cNvSpPr txBox="1"/>
          <p:nvPr/>
        </p:nvSpPr>
        <p:spPr>
          <a:xfrm>
            <a:off x="5497822" y="6391888"/>
            <a:ext cx="1407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Heatsink mounting</a:t>
            </a:r>
          </a:p>
        </p:txBody>
      </p:sp>
    </p:spTree>
    <p:extLst>
      <p:ext uri="{BB962C8B-B14F-4D97-AF65-F5344CB8AC3E}">
        <p14:creationId xmlns:p14="http://schemas.microsoft.com/office/powerpoint/2010/main" val="65469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7B29-7526-43C1-AA8E-1C433F09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Really high performance…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6B06-7184-469C-A12E-3DE6599DB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213"/>
            <a:ext cx="10639568" cy="2233774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The 7768 metal/ceramic tube has a mu of 100 and a gm of 50mA/V! </a:t>
            </a:r>
          </a:p>
          <a:p>
            <a:r>
              <a:rPr lang="en-US" sz="2400" dirty="0">
                <a:latin typeface="Bahnschrift" panose="020B0502040204020203" pitchFamily="34" charset="0"/>
              </a:rPr>
              <a:t>It is not cheap – around €100 – but compared to an EC8020 which is selling for €1,000 – €5000 each, not so bad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It should make a great phono stage</a:t>
            </a:r>
          </a:p>
          <a:p>
            <a:pPr marL="0" indent="0">
              <a:buNone/>
            </a:pPr>
            <a:endParaRPr lang="en-US" sz="2000" dirty="0">
              <a:latin typeface="Bahnschrif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E1B7A6-8A97-ECFA-DB5D-DDF78A726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784" y="3687153"/>
            <a:ext cx="3259637" cy="26134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61C94F-1039-E6AC-B81A-4077E82A4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319" y="3658303"/>
            <a:ext cx="3232814" cy="26711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7B743A-185F-3AF0-8296-7B0A3E5B867F}"/>
              </a:ext>
            </a:extLst>
          </p:cNvPr>
          <p:cNvSpPr txBox="1"/>
          <p:nvPr/>
        </p:nvSpPr>
        <p:spPr>
          <a:xfrm>
            <a:off x="2554942" y="6354375"/>
            <a:ext cx="207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Planar ceramic structure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96AD85-B728-8D97-DF1C-1116610C8B35}"/>
              </a:ext>
            </a:extLst>
          </p:cNvPr>
          <p:cNvSpPr txBox="1"/>
          <p:nvPr/>
        </p:nvSpPr>
        <p:spPr>
          <a:xfrm>
            <a:off x="7373480" y="6354375"/>
            <a:ext cx="1407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7768 tube</a:t>
            </a:r>
          </a:p>
        </p:txBody>
      </p:sp>
    </p:spTree>
    <p:extLst>
      <p:ext uri="{BB962C8B-B14F-4D97-AF65-F5344CB8AC3E}">
        <p14:creationId xmlns:p14="http://schemas.microsoft.com/office/powerpoint/2010/main" val="408711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4046" y="284455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Bahnschrift" panose="020B0502040204020203" pitchFamily="34" charset="0"/>
              </a:rPr>
              <a:t>Multi-element tubes</a:t>
            </a:r>
            <a:br>
              <a:rPr lang="en-US" b="1" dirty="0">
                <a:latin typeface="Bahnschrift" panose="020B0502040204020203" pitchFamily="34" charset="0"/>
              </a:rPr>
            </a:br>
            <a:r>
              <a:rPr lang="en-US" sz="3200" b="1" dirty="0">
                <a:latin typeface="Bahnschrift" panose="020B0502040204020203" pitchFamily="34" charset="0"/>
              </a:rPr>
              <a:t>Tubes with 2, 3, or 4 tubes inside</a:t>
            </a:r>
            <a:endParaRPr lang="en-US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29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7B29-7526-43C1-AA8E-1C433F09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Triode-diodes, triode-pentodes, etc.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6B06-7184-469C-A12E-3DE6599DB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6230"/>
            <a:ext cx="10515600" cy="4490476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Not exactly odd, but there are many multi-element tubes out there that are neglected by audio designers</a:t>
            </a:r>
          </a:p>
          <a:p>
            <a:r>
              <a:rPr lang="en-US" sz="2400" dirty="0">
                <a:latin typeface="Bahnschrift" panose="020B0502040204020203" pitchFamily="34" charset="0"/>
              </a:rPr>
              <a:t>In the later development of tubed televisions, many tubes were developed with more than one tube element inside one envelope to save money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Triodes and pentodes with diodes, and triode plus pentodes are very common</a:t>
            </a:r>
          </a:p>
          <a:p>
            <a:pPr lvl="2"/>
            <a:r>
              <a:rPr lang="en-US" sz="1200" dirty="0">
                <a:latin typeface="Bahnschrift" panose="020B0502040204020203" pitchFamily="34" charset="0"/>
              </a:rPr>
              <a:t>Triode/diode and triode/pentodes were used as an AM detector and audio amp</a:t>
            </a:r>
          </a:p>
          <a:p>
            <a:pPr lvl="2"/>
            <a:r>
              <a:rPr lang="en-US" sz="1200" dirty="0">
                <a:latin typeface="Bahnschrift" panose="020B0502040204020203" pitchFamily="34" charset="0"/>
              </a:rPr>
              <a:t>Triode / pentodes are a “sweet spot” because they fit in a 9-pin miniature envelope, so there are probably 100 types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Many of these re-used the guts of standard audio tubes</a:t>
            </a:r>
          </a:p>
          <a:p>
            <a:pPr lvl="2"/>
            <a:r>
              <a:rPr lang="en-US" sz="1200" dirty="0">
                <a:latin typeface="Bahnschrift" panose="020B0502040204020203" pitchFamily="34" charset="0"/>
              </a:rPr>
              <a:t>An example: 6AQ7 triode plus dual diodes has ½ of a 6SL7 inside. It costs €3 vs. €30</a:t>
            </a:r>
          </a:p>
          <a:p>
            <a:pPr lvl="2"/>
            <a:r>
              <a:rPr lang="en-US" sz="1200" dirty="0">
                <a:latin typeface="Bahnschrift" panose="020B0502040204020203" pitchFamily="34" charset="0"/>
              </a:rPr>
              <a:t>Another example: 6LY8 has ½ of a 12AX7 inside… and it sells for $3</a:t>
            </a:r>
          </a:p>
          <a:p>
            <a:r>
              <a:rPr lang="en-US" sz="2000" dirty="0">
                <a:latin typeface="Bahnschrift" panose="020B0502040204020203" pitchFamily="34" charset="0"/>
              </a:rPr>
              <a:t>Some of these tubes have incredibly good specs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That 6LY8 also gets you a frame grid pentode with a gm of 20mA/V!</a:t>
            </a:r>
          </a:p>
          <a:p>
            <a:r>
              <a:rPr lang="en-US" sz="2000" dirty="0">
                <a:latin typeface="Bahnschrift" panose="020B0502040204020203" pitchFamily="34" charset="0"/>
              </a:rPr>
              <a:t>There are HUNDREDS of useful tube types like this</a:t>
            </a:r>
          </a:p>
          <a:p>
            <a:r>
              <a:rPr lang="en-US" sz="2000" dirty="0">
                <a:latin typeface="Bahnschrift" panose="020B0502040204020203" pitchFamily="34" charset="0"/>
              </a:rPr>
              <a:t>…and even more if you are willing to use odd heater voltages</a:t>
            </a:r>
          </a:p>
        </p:txBody>
      </p:sp>
    </p:spTree>
    <p:extLst>
      <p:ext uri="{BB962C8B-B14F-4D97-AF65-F5344CB8AC3E}">
        <p14:creationId xmlns:p14="http://schemas.microsoft.com/office/powerpoint/2010/main" val="21418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7B29-7526-43C1-AA8E-1C433F09A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38482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6JT8 and 6LY8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8028AEA-1043-F1BC-6745-8433EBEB1062}"/>
              </a:ext>
            </a:extLst>
          </p:cNvPr>
          <p:cNvCxnSpPr>
            <a:cxnSpLocks/>
            <a:endCxn id="10" idx="0"/>
          </p:cNvCxnSpPr>
          <p:nvPr/>
        </p:nvCxnSpPr>
        <p:spPr>
          <a:xfrm flipH="1">
            <a:off x="9965386" y="2855259"/>
            <a:ext cx="209553" cy="43926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EA0E9D48-2A07-57E9-B42A-F89312931D9D}"/>
              </a:ext>
            </a:extLst>
          </p:cNvPr>
          <p:cNvSpPr/>
          <p:nvPr/>
        </p:nvSpPr>
        <p:spPr>
          <a:xfrm>
            <a:off x="8027889" y="4769224"/>
            <a:ext cx="977154" cy="28238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C16A34-0BD8-58E8-57A7-A0E06586CFC8}"/>
              </a:ext>
            </a:extLst>
          </p:cNvPr>
          <p:cNvSpPr txBox="1"/>
          <p:nvPr/>
        </p:nvSpPr>
        <p:spPr>
          <a:xfrm>
            <a:off x="9637056" y="2421453"/>
            <a:ext cx="1622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a 12AX7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43B844-97E9-0281-2933-5CC890D8BD4F}"/>
              </a:ext>
            </a:extLst>
          </p:cNvPr>
          <p:cNvSpPr txBox="1"/>
          <p:nvPr/>
        </p:nvSpPr>
        <p:spPr>
          <a:xfrm>
            <a:off x="7288304" y="2807874"/>
            <a:ext cx="188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Gm of 20mA/V!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D1ACFBF-403F-F913-570C-27EFC4E7B0A9}"/>
              </a:ext>
            </a:extLst>
          </p:cNvPr>
          <p:cNvSpPr txBox="1">
            <a:spLocks/>
          </p:cNvSpPr>
          <p:nvPr/>
        </p:nvSpPr>
        <p:spPr>
          <a:xfrm>
            <a:off x="951141" y="1275043"/>
            <a:ext cx="10402659" cy="908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ahnschrift" panose="020B0502040204020203" pitchFamily="34" charset="0"/>
              </a:rPr>
              <a:t>The 6LY8 is about $3.00. The very similar 6JT8 is $0.75.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82304C-919C-5B34-D83A-4920C5A44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938" y="3480654"/>
            <a:ext cx="6799730" cy="196753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62FC307-1515-EB10-A055-EAC7C65B97F3}"/>
              </a:ext>
            </a:extLst>
          </p:cNvPr>
          <p:cNvSpPr/>
          <p:nvPr/>
        </p:nvSpPr>
        <p:spPr>
          <a:xfrm>
            <a:off x="9624727" y="3294528"/>
            <a:ext cx="681318" cy="224565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00B41F4-A123-8F79-BE4C-EA0CDE52EDAE}"/>
              </a:ext>
            </a:extLst>
          </p:cNvPr>
          <p:cNvCxnSpPr>
            <a:cxnSpLocks/>
          </p:cNvCxnSpPr>
          <p:nvPr/>
        </p:nvCxnSpPr>
        <p:spPr>
          <a:xfrm>
            <a:off x="8458198" y="3155576"/>
            <a:ext cx="443753" cy="137608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35668C06-E608-77A7-3ECB-C2A120011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173691"/>
            <a:ext cx="1466729" cy="240926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5CA3DE0-40FA-BAB8-2B14-D4734A887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0559" y="3173691"/>
            <a:ext cx="1384531" cy="240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1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19" grpId="0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7B29-7526-43C1-AA8E-1C433F09A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04" y="396501"/>
            <a:ext cx="1761565" cy="132556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6LY8 A2 driver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BA750D-9F3E-6D46-AF7A-ABA0DA935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439" y="772021"/>
            <a:ext cx="8693624" cy="55606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398F522-FE5A-DCEB-21EC-E73A5D89D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11" y="2144671"/>
            <a:ext cx="1882027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8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0A306-11D8-47DD-A44D-3C3219C29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" panose="020B0502040204020203" pitchFamily="34" charset="0"/>
              </a:rPr>
              <a:t>That’s it…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AF3DF-8E46-4252-A257-FB8F72B6C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7308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Bahnschrift" panose="020B0502040204020203" pitchFamily="34" charset="0"/>
              </a:rPr>
              <a:t>Go find some odd tubes!</a:t>
            </a:r>
          </a:p>
          <a:p>
            <a:endParaRPr lang="en-US" dirty="0">
              <a:latin typeface="Bahnschrift" panose="020B0502040204020203" pitchFamily="34" charset="0"/>
            </a:endParaRPr>
          </a:p>
          <a:p>
            <a:endParaRPr lang="en-US" dirty="0">
              <a:latin typeface="Bahnschrift" panose="020B0502040204020203" pitchFamily="34" charset="0"/>
            </a:endParaRPr>
          </a:p>
          <a:p>
            <a:r>
              <a:rPr lang="en-US" dirty="0">
                <a:latin typeface="Bahnschrift" panose="020B0502040204020203" pitchFamily="34" charset="0"/>
              </a:rPr>
              <a:t>Questions?</a:t>
            </a:r>
          </a:p>
          <a:p>
            <a:r>
              <a:rPr lang="en-US" dirty="0">
                <a:latin typeface="Bahnschrift" panose="020B0502040204020203" pitchFamily="34" charset="0"/>
              </a:rPr>
              <a:t>Comments?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4BA2A3-F5E7-156E-4401-10CE9B6F8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567" y="878541"/>
            <a:ext cx="3619197" cy="53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8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7B29-7526-43C1-AA8E-1C433F09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Why bother with these odd (non-audio) tubes?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6B06-7184-469C-A12E-3DE6599DB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6690"/>
            <a:ext cx="7149353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All the “treasured” audio tubes have become scarce – and expensive!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A plain old 6SN7 or 12AX7 now sells for between €30 and €150 each – sometimes much more!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An NOS EF86 pentode sells for €100, and it often can be replaced by a lowly 6AU6/EF94 for less than €10</a:t>
            </a:r>
          </a:p>
          <a:p>
            <a:r>
              <a:rPr lang="en-US" sz="2400" dirty="0">
                <a:latin typeface="Bahnschrift" panose="020B0502040204020203" pitchFamily="34" charset="0"/>
              </a:rPr>
              <a:t>Meanwhile, there are thousands of tube types that sell for €1 or less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For example,  </a:t>
            </a:r>
            <a:r>
              <a:rPr lang="en-US" sz="1600" dirty="0">
                <a:latin typeface="Bahnschrift" panose="020B0502040204020203" pitchFamily="34" charset="0"/>
                <a:hlinkClick r:id="rId3"/>
              </a:rPr>
              <a:t>www.vacuumtubes.net</a:t>
            </a:r>
            <a:r>
              <a:rPr lang="en-US" sz="1600" dirty="0">
                <a:latin typeface="Bahnschrift" panose="020B0502040204020203" pitchFamily="34" charset="0"/>
              </a:rPr>
              <a:t> has several hundred types listed for $0.75 – even less if you buy in quantity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AC3533-D077-03FE-58E1-3B4E137E5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433" y="1634851"/>
            <a:ext cx="3457914" cy="1533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629AA4-72B5-A249-31B6-A1187EDD5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1433" y="3607374"/>
            <a:ext cx="3457914" cy="187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2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7B29-7526-43C1-AA8E-1C433F09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Better performance!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6B06-7184-469C-A12E-3DE6599DB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6690"/>
            <a:ext cx="10748682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Many of these odd tubes perform as well – or better – than the old standards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Often they contain the exact same internal structures as the expensive tubes</a:t>
            </a:r>
          </a:p>
          <a:p>
            <a:r>
              <a:rPr lang="en-US" sz="2000" dirty="0">
                <a:latin typeface="Bahnschrift" panose="020B0502040204020203" pitchFamily="34" charset="0"/>
              </a:rPr>
              <a:t>Many tubes developed for non-audio use perform far better than typical audio tubes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Tube technology was at its peak when tubes were developed for color TVs before the transition to silicon 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For example, lots of high-gm pentodes were made for color TV video amplifier use, some with gm over 20mA/V. These make awesome audio amplifiers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Triodes were developed for UHF use that have high gm and low noise</a:t>
            </a:r>
          </a:p>
          <a:p>
            <a:r>
              <a:rPr lang="en-US" sz="2000" dirty="0">
                <a:latin typeface="Bahnschrift" panose="020B0502040204020203" pitchFamily="34" charset="0"/>
              </a:rPr>
              <a:t>Some have already been discovered, driving up the price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The D3a high gm pentode used to be cheap… now it sells for $50-100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But there are lots of others out there.  Look up 6HM6… gm = 15mA/V, for $3. The only reason it is $3 is that it is “undiscovered” by audiophiles. (Did I just ruin that?)</a:t>
            </a:r>
          </a:p>
          <a:p>
            <a:pPr lvl="1"/>
            <a:endParaRPr lang="en-US" sz="16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8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4046" y="284455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Bahnschrift" panose="020B0502040204020203" pitchFamily="34" charset="0"/>
              </a:rPr>
              <a:t>Multi-grid tubes</a:t>
            </a:r>
            <a:br>
              <a:rPr lang="en-US" b="1" dirty="0">
                <a:latin typeface="Bahnschrift" panose="020B0502040204020203" pitchFamily="34" charset="0"/>
              </a:rPr>
            </a:br>
            <a:r>
              <a:rPr lang="en-US" sz="3200" b="1" dirty="0">
                <a:latin typeface="Bahnschrift" panose="020B0502040204020203" pitchFamily="34" charset="0"/>
              </a:rPr>
              <a:t>Hexodes, Heptodes, Octodes and more…</a:t>
            </a:r>
            <a:endParaRPr lang="en-US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88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7B29-7526-43C1-AA8E-1C433F09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Hexodes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6B06-7184-469C-A12E-3DE6599DB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70130"/>
            <a:ext cx="8175813" cy="4655857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A hexode has 4 grids</a:t>
            </a:r>
          </a:p>
          <a:p>
            <a:r>
              <a:rPr lang="en-US" sz="2400" dirty="0">
                <a:latin typeface="Bahnschrift" panose="020B0502040204020203" pitchFamily="34" charset="0"/>
              </a:rPr>
              <a:t>Some hexodes are just pentodes with an extra grid inserted between G1 and G2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These are RF amplifiers like 6GU5 and 6FS5, which basically function </a:t>
            </a:r>
          </a:p>
          <a:p>
            <a:pPr marL="457200" lvl="1" indent="0">
              <a:buNone/>
            </a:pPr>
            <a:r>
              <a:rPr lang="en-US" sz="1600" dirty="0">
                <a:latin typeface="Bahnschrift" panose="020B0502040204020203" pitchFamily="34" charset="0"/>
              </a:rPr>
              <a:t>    the same as pentodes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The AH1 and RENS1224 are hexodes designed as a mixer</a:t>
            </a:r>
          </a:p>
          <a:p>
            <a:r>
              <a:rPr lang="en-US" sz="2400" dirty="0">
                <a:latin typeface="Bahnschrift" panose="020B0502040204020203" pitchFamily="34" charset="0"/>
              </a:rPr>
              <a:t>Triode-hexode tubes contain a triode intermingled </a:t>
            </a:r>
          </a:p>
          <a:p>
            <a:pPr marL="0" indent="0">
              <a:buNone/>
            </a:pPr>
            <a:r>
              <a:rPr lang="en-US" sz="2400" dirty="0">
                <a:latin typeface="Bahnschrift" panose="020B0502040204020203" pitchFamily="34" charset="0"/>
              </a:rPr>
              <a:t>   with a hexode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There are several “triode hexode” tubes, which combine a triode in the same envelope as a hexode, with a shared and cathode and two plates, and often a shared G1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ECH11, ECH35, ECH41, ECH81/6AJ8, ECH83, ECH84, and 6K8 are examples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These were used as oscillator/mixers, especially in Europe </a:t>
            </a:r>
          </a:p>
          <a:p>
            <a:r>
              <a:rPr lang="en-US" sz="2400" dirty="0">
                <a:latin typeface="Bahnschrift" panose="020B0502040204020203" pitchFamily="34" charset="0"/>
              </a:rPr>
              <a:t>There are some unusual ones – like the 1630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latin typeface="Bahnschrift" panose="020B0502040204020203" pitchFamily="34" charset="0"/>
              </a:rPr>
              <a:t>   orbital-beam amplifier</a:t>
            </a:r>
          </a:p>
          <a:p>
            <a:pPr lvl="1"/>
            <a:r>
              <a:rPr lang="en-US" sz="1700" dirty="0">
                <a:latin typeface="Bahnschrift" panose="020B0502040204020203" pitchFamily="34" charset="0"/>
              </a:rPr>
              <a:t>This was designed as a wideband UHF amplifier</a:t>
            </a:r>
          </a:p>
          <a:p>
            <a:pPr marL="0" indent="0">
              <a:buNone/>
            </a:pPr>
            <a:endParaRPr lang="en-US" sz="2000" dirty="0">
              <a:latin typeface="Bahnschrift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5952CA-5B22-265C-08D9-28F561FEB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3703" y="4870431"/>
            <a:ext cx="1640392" cy="1622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CFD0F7-39DF-EFE4-EB89-7E83DF7ED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7247" y="4870431"/>
            <a:ext cx="1491903" cy="1622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7B3DC6-9363-AA34-372D-2D52A5C7EB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604" y="2469957"/>
            <a:ext cx="3630196" cy="148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0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7B29-7526-43C1-AA8E-1C433F09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Triode-hexode example: ECH81 / 6AJ8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6B06-7184-469C-A12E-3DE6599DB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1180"/>
            <a:ext cx="10385612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The ECH81 was a popular mixer tube for AM radios in Europe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It’s pretty much a pentode and triode that share the cathode 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If you ground the triode plate you should get more-or-less a beam pentode</a:t>
            </a:r>
          </a:p>
          <a:p>
            <a:pPr lvl="2"/>
            <a:r>
              <a:rPr lang="en-US" sz="1200" dirty="0">
                <a:latin typeface="Bahnschrift" panose="020B0502040204020203" pitchFamily="34" charset="0"/>
              </a:rPr>
              <a:t>But no regular curves in the datasheets</a:t>
            </a:r>
          </a:p>
          <a:p>
            <a:pPr lvl="2"/>
            <a:r>
              <a:rPr lang="en-US" sz="1200" dirty="0">
                <a:latin typeface="Bahnschrift" panose="020B0502040204020203" pitchFamily="34" charset="0"/>
              </a:rPr>
              <a:t>You can also triode connect it but it isn’t very linear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The triode section is a separate, normal triode with gm 0f 3.2mA/V and mu of 19</a:t>
            </a:r>
          </a:p>
          <a:p>
            <a:pPr marL="0" indent="0">
              <a:buNone/>
            </a:pPr>
            <a:endParaRPr lang="en-US" sz="2000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endParaRPr lang="en-US" sz="2000" dirty="0">
              <a:latin typeface="Bahnschrif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3822C4-F8FD-7102-87D7-AEE55E675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929" y="4153727"/>
            <a:ext cx="2282639" cy="17232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A00E4C-4498-6421-FC6C-41C80AE37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029" y="3429000"/>
            <a:ext cx="3676620" cy="27925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356A8E-57D1-A11C-9357-E2A20D5A3320}"/>
              </a:ext>
            </a:extLst>
          </p:cNvPr>
          <p:cNvSpPr txBox="1"/>
          <p:nvPr/>
        </p:nvSpPr>
        <p:spPr>
          <a:xfrm>
            <a:off x="2607829" y="6221506"/>
            <a:ext cx="3573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 credit to </a:t>
            </a:r>
            <a:r>
              <a:rPr lang="en-US" sz="1000" dirty="0" err="1"/>
              <a:t>Fesz</a:t>
            </a:r>
            <a:r>
              <a:rPr lang="en-US" sz="1000" dirty="0"/>
              <a:t> on YouTube</a:t>
            </a:r>
          </a:p>
        </p:txBody>
      </p:sp>
    </p:spTree>
    <p:extLst>
      <p:ext uri="{BB962C8B-B14F-4D97-AF65-F5344CB8AC3E}">
        <p14:creationId xmlns:p14="http://schemas.microsoft.com/office/powerpoint/2010/main" val="58318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7B29-7526-43C1-AA8E-1C433F09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Heptodes and pentagrid converters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6B06-7184-469C-A12E-3DE6599DB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130"/>
            <a:ext cx="7749989" cy="444658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A heptode, AKA pentagrid converter, has 5 grids</a:t>
            </a:r>
          </a:p>
          <a:p>
            <a:r>
              <a:rPr lang="en-US" sz="2400" dirty="0">
                <a:latin typeface="Bahnschrift" panose="020B0502040204020203" pitchFamily="34" charset="0"/>
              </a:rPr>
              <a:t>They figured out you could add two grids to a pentode and make a combined oscillator and mixer for an AM radio, eliminating the oscillator tube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One of the grids acted as the oscillator plate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For </a:t>
            </a:r>
            <a:r>
              <a:rPr lang="en-US" sz="1600" dirty="0" err="1">
                <a:latin typeface="Bahnschrift" panose="020B0502040204020203" pitchFamily="34" charset="0"/>
              </a:rPr>
              <a:t>transformerless</a:t>
            </a:r>
            <a:r>
              <a:rPr lang="en-US" sz="1600" dirty="0">
                <a:latin typeface="Bahnschrift" panose="020B0502040204020203" pitchFamily="34" charset="0"/>
              </a:rPr>
              <a:t> “AA5” AM radios in the US, the 12SA7 and then the 12BE6 were common</a:t>
            </a:r>
          </a:p>
          <a:p>
            <a:pPr lvl="1"/>
            <a:r>
              <a:rPr lang="en-US" sz="1600" dirty="0">
                <a:latin typeface="Bahnschrift" panose="020B0502040204020203" pitchFamily="34" charset="0"/>
              </a:rPr>
              <a:t>There are many others – most are dirt cheap</a:t>
            </a:r>
          </a:p>
          <a:p>
            <a:r>
              <a:rPr lang="en-US" sz="2000" dirty="0">
                <a:latin typeface="Bahnschrift" panose="020B0502040204020203" pitchFamily="34" charset="0"/>
              </a:rPr>
              <a:t>You can make these into triodes by connecting them similarly to how you would connect a pentode – hook all the grids except G1 to the plate</a:t>
            </a:r>
          </a:p>
          <a:p>
            <a:r>
              <a:rPr lang="en-US" sz="2000" dirty="0">
                <a:latin typeface="Bahnschrift" panose="020B0502040204020203" pitchFamily="34" charset="0"/>
              </a:rPr>
              <a:t>You can also connect these as pentodes by using G2 and G4 as the screen and connecting G3 and G5 to the cathode</a:t>
            </a:r>
          </a:p>
          <a:p>
            <a:pPr marL="0" indent="0">
              <a:buNone/>
            </a:pPr>
            <a:endParaRPr lang="en-US" sz="2000" dirty="0">
              <a:latin typeface="Bahnschrif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D0AF62-C921-A835-D8C0-B5BD671EF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482" y="1825625"/>
            <a:ext cx="2315055" cy="1568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088F00-76F7-F8E4-A23E-FA05F0681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7070" y="3835493"/>
            <a:ext cx="283845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2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3999</TotalTime>
  <Words>2915</Words>
  <Application>Microsoft Office PowerPoint</Application>
  <PresentationFormat>Widescreen</PresentationFormat>
  <Paragraphs>280</Paragraphs>
  <Slides>37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Bahnschrift</vt:lpstr>
      <vt:lpstr>Calibri</vt:lpstr>
      <vt:lpstr>Calibri Light</vt:lpstr>
      <vt:lpstr>Office Theme</vt:lpstr>
      <vt:lpstr>Beyond Pentodes Audio use of odd tubes</vt:lpstr>
      <vt:lpstr>Agenda</vt:lpstr>
      <vt:lpstr>Biography</vt:lpstr>
      <vt:lpstr>Why bother with these odd (non-audio) tubes?</vt:lpstr>
      <vt:lpstr>Better performance!</vt:lpstr>
      <vt:lpstr>Multi-grid tubes Hexodes, Heptodes, Octodes and more…</vt:lpstr>
      <vt:lpstr>Hexodes</vt:lpstr>
      <vt:lpstr>Triode-hexode example: ECH81 / 6AJ8</vt:lpstr>
      <vt:lpstr>Heptodes and pentagrid converters</vt:lpstr>
      <vt:lpstr>Pentagrid example: 6SA7 in triode mode</vt:lpstr>
      <vt:lpstr>Pentagrid example: 6SA7 in pentode mode</vt:lpstr>
      <vt:lpstr>Pentagrid example: 12BE6 or 18FX6 in triode mode</vt:lpstr>
      <vt:lpstr>Pentagrid example: 12BE6 in pentode mode</vt:lpstr>
      <vt:lpstr>Octodes</vt:lpstr>
      <vt:lpstr>Nonodes (AKA Ennodes)</vt:lpstr>
      <vt:lpstr>The really weird stuff Surprisingly, some are useful</vt:lpstr>
      <vt:lpstr>Gated beam discriminators (GBD)</vt:lpstr>
      <vt:lpstr>Beam deflection tubes / sheet beam tubes</vt:lpstr>
      <vt:lpstr>BDT audio applications</vt:lpstr>
      <vt:lpstr>Dual control pentodes (DCPs)</vt:lpstr>
      <vt:lpstr>Details: the 6HZ6</vt:lpstr>
      <vt:lpstr>DCP plus audio output pentode</vt:lpstr>
      <vt:lpstr>Twin DCP</vt:lpstr>
      <vt:lpstr>Acorn, disc seal, and planar triodes High technology for the space age</vt:lpstr>
      <vt:lpstr>Acorn tubes</vt:lpstr>
      <vt:lpstr>Acorn tube example: 955 </vt:lpstr>
      <vt:lpstr>Pencil tubes</vt:lpstr>
      <vt:lpstr>Pencil tube example: 4042 </vt:lpstr>
      <vt:lpstr>Planar triodes</vt:lpstr>
      <vt:lpstr>Lighthouse tubes</vt:lpstr>
      <vt:lpstr>Metal / ceramic triodes</vt:lpstr>
      <vt:lpstr>Really high performance…</vt:lpstr>
      <vt:lpstr>Multi-element tubes Tubes with 2, 3, or 4 tubes inside</vt:lpstr>
      <vt:lpstr>Triode-diodes, triode-pentodes, etc.</vt:lpstr>
      <vt:lpstr>6JT8 and 6LY8</vt:lpstr>
      <vt:lpstr>6LY8 A2 driver</vt:lpstr>
      <vt:lpstr>That’s it…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Intermodulation Distortion in Triode Amplifiers</dc:title>
  <dc:creator>Peter Millett</dc:creator>
  <cp:lastModifiedBy>Peter Millett</cp:lastModifiedBy>
  <cp:revision>184</cp:revision>
  <dcterms:created xsi:type="dcterms:W3CDTF">2019-04-23T17:30:48Z</dcterms:created>
  <dcterms:modified xsi:type="dcterms:W3CDTF">2024-11-04T17:39:03Z</dcterms:modified>
</cp:coreProperties>
</file>